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51" r:id="rId3"/>
    <p:sldId id="352" r:id="rId4"/>
    <p:sldId id="353" r:id="rId5"/>
    <p:sldId id="354" r:id="rId6"/>
    <p:sldId id="383" r:id="rId7"/>
    <p:sldId id="384" r:id="rId8"/>
    <p:sldId id="257" r:id="rId9"/>
    <p:sldId id="363" r:id="rId10"/>
    <p:sldId id="367" r:id="rId11"/>
    <p:sldId id="365" r:id="rId12"/>
    <p:sldId id="387" r:id="rId13"/>
    <p:sldId id="388" r:id="rId14"/>
    <p:sldId id="376" r:id="rId15"/>
    <p:sldId id="378" r:id="rId16"/>
    <p:sldId id="379" r:id="rId17"/>
    <p:sldId id="381" r:id="rId18"/>
    <p:sldId id="382" r:id="rId19"/>
    <p:sldId id="389" r:id="rId20"/>
    <p:sldId id="375" r:id="rId21"/>
    <p:sldId id="386" r:id="rId22"/>
    <p:sldId id="390" r:id="rId23"/>
    <p:sldId id="380" r:id="rId24"/>
    <p:sldId id="377" r:id="rId25"/>
    <p:sldId id="369" r:id="rId26"/>
    <p:sldId id="370" r:id="rId27"/>
    <p:sldId id="362" r:id="rId28"/>
    <p:sldId id="364" r:id="rId29"/>
    <p:sldId id="371" r:id="rId30"/>
    <p:sldId id="372" r:id="rId31"/>
    <p:sldId id="374"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87"/>
            <p14:sldId id="388"/>
            <p14:sldId id="376"/>
            <p14:sldId id="378"/>
            <p14:sldId id="379"/>
            <p14:sldId id="381"/>
            <p14:sldId id="382"/>
            <p14:sldId id="389"/>
            <p14:sldId id="375"/>
            <p14:sldId id="386"/>
            <p14:sldId id="390"/>
            <p14:sldId id="380"/>
            <p14:sldId id="377"/>
            <p14:sldId id="369"/>
            <p14:sldId id="370"/>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4F3B"/>
    <a:srgbClr val="548235"/>
    <a:srgbClr val="B84297"/>
    <a:srgbClr val="512BD4"/>
    <a:srgbClr val="5E2C62"/>
    <a:srgbClr val="A5A5A5"/>
    <a:srgbClr val="2C441C"/>
    <a:srgbClr val="2A176F"/>
    <a:srgbClr val="441837"/>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69918" autoAdjust="0"/>
  </p:normalViewPr>
  <p:slideViewPr>
    <p:cSldViewPr snapToGrid="0">
      <p:cViewPr varScale="1">
        <p:scale>
          <a:sx n="79" d="100"/>
          <a:sy n="79" d="100"/>
        </p:scale>
        <p:origin x="1734" y="54"/>
      </p:cViewPr>
      <p:guideLst/>
    </p:cSldViewPr>
  </p:slideViewPr>
  <p:outlineViewPr>
    <p:cViewPr>
      <p:scale>
        <a:sx n="33" d="100"/>
        <a:sy n="33" d="100"/>
      </p:scale>
      <p:origin x="0" y="-4170"/>
    </p:cViewPr>
  </p:outlineViewPr>
  <p:notesTextViewPr>
    <p:cViewPr>
      <p:scale>
        <a:sx n="98" d="100"/>
        <a:sy n="98"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dirty="0"/>
              <a:t>🟢 1940’lar – Makine Dili Dönemi</a:t>
            </a:r>
          </a:p>
          <a:p>
            <a:pPr>
              <a:buFont typeface="Arial" panose="020B0604020202020204" pitchFamily="34" charset="0"/>
              <a:buChar char="•"/>
            </a:pPr>
            <a:r>
              <a:rPr lang="tr-TR" b="0" dirty="0"/>
              <a:t>İlk bilgisayarlar (</a:t>
            </a:r>
            <a:r>
              <a:rPr lang="tr-TR" b="0" i="1" dirty="0"/>
              <a:t>ENIAC</a:t>
            </a:r>
            <a:r>
              <a:rPr lang="tr-TR" b="0" dirty="0"/>
              <a:t> gibi) devasa </a:t>
            </a:r>
            <a:r>
              <a:rPr lang="en-US" b="0" dirty="0" err="1"/>
              <a:t>boyutlar</a:t>
            </a:r>
            <a:r>
              <a:rPr lang="en-US" b="0" dirty="0"/>
              <a:t>… binary </a:t>
            </a:r>
            <a:r>
              <a:rPr lang="en-US" b="0" dirty="0" err="1"/>
              <a:t>kod</a:t>
            </a:r>
            <a:r>
              <a:rPr lang="tr-TR" dirty="0"/>
              <a:t> 0101 0010 1010 1101 </a:t>
            </a:r>
            <a:endParaRPr lang="tr-TR" b="0" dirty="0"/>
          </a:p>
          <a:p>
            <a:pPr>
              <a:buFont typeface="Arial" panose="020B0604020202020204" pitchFamily="34" charset="0"/>
              <a:buChar char="•"/>
            </a:pPr>
            <a:r>
              <a:rPr lang="tr-TR" b="0" dirty="0"/>
              <a:t>Her işlemci farklı komut setlerine sahipti, yani </a:t>
            </a:r>
            <a:r>
              <a:rPr lang="en-US" b="0" dirty="0" err="1"/>
              <a:t>kodlar</a:t>
            </a:r>
            <a:r>
              <a:rPr lang="en-US" b="0" dirty="0"/>
              <a:t> </a:t>
            </a:r>
            <a:r>
              <a:rPr lang="tr-TR" b="0" dirty="0" err="1"/>
              <a:t>bi</a:t>
            </a:r>
            <a:r>
              <a:rPr lang="en-US" b="0" dirty="0" err="1"/>
              <a:t>lgisayara</a:t>
            </a:r>
            <a:r>
              <a:rPr lang="en-US" b="0" dirty="0"/>
              <a:t> </a:t>
            </a:r>
            <a:r>
              <a:rPr lang="en-US" b="0" dirty="0" err="1"/>
              <a:t>özeldi</a:t>
            </a:r>
            <a:r>
              <a:rPr lang="en-US" b="0" dirty="0"/>
              <a:t> </a:t>
            </a:r>
            <a:endParaRPr lang="tr-TR" b="0" dirty="0"/>
          </a:p>
          <a:p>
            <a:r>
              <a:rPr lang="tr-TR" b="1" dirty="0"/>
              <a:t>🟢 1950’ler – Assembly Dönemi</a:t>
            </a:r>
          </a:p>
          <a:p>
            <a:pPr>
              <a:buFont typeface="Arial" panose="020B0604020202020204" pitchFamily="34" charset="0"/>
              <a:buChar char="•"/>
            </a:pPr>
            <a:r>
              <a:rPr lang="tr-TR" b="0" dirty="0"/>
              <a:t>Makine dilinin karmaşıklığını azaltmak için daha anlaşılır komutlar geliştirildi.</a:t>
            </a:r>
          </a:p>
          <a:p>
            <a:pPr>
              <a:buFont typeface="Arial" panose="020B0604020202020204" pitchFamily="34" charset="0"/>
              <a:buChar char="•"/>
            </a:pPr>
            <a:r>
              <a:rPr lang="tr-TR" b="1" dirty="0"/>
              <a:t>MOV </a:t>
            </a:r>
            <a:r>
              <a:rPr lang="tr-TR" b="0" dirty="0"/>
              <a:t>AX, BX</a:t>
            </a:r>
            <a:r>
              <a:rPr lang="en-US" b="0" dirty="0"/>
              <a:t>  </a:t>
            </a:r>
            <a:r>
              <a:rPr lang="en-US" b="0" dirty="0" err="1"/>
              <a:t>veya</a:t>
            </a:r>
            <a:r>
              <a:rPr lang="en-US" b="0" dirty="0"/>
              <a:t> </a:t>
            </a:r>
            <a:r>
              <a:rPr lang="tr-TR" b="1" dirty="0"/>
              <a:t>ADD </a:t>
            </a:r>
            <a:r>
              <a:rPr lang="tr-TR" dirty="0"/>
              <a:t>AX, 3 </a:t>
            </a:r>
            <a:r>
              <a:rPr lang="en-US" dirty="0"/>
              <a:t> </a:t>
            </a:r>
            <a:endParaRPr lang="tr-TR" dirty="0"/>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a:t>
            </a:r>
            <a:r>
              <a:rPr lang="tr-TR" b="0" dirty="0"/>
              <a:t>PRINT *, "Merhaba Dünya" </a:t>
            </a:r>
          </a:p>
          <a:p>
            <a:r>
              <a:rPr lang="tr-TR" b="1" dirty="0"/>
              <a:t>🟢 1970’ler – C Dili Dönemi</a:t>
            </a:r>
          </a:p>
          <a:p>
            <a:pPr>
              <a:buFont typeface="Arial" panose="020B0604020202020204" pitchFamily="34" charset="0"/>
              <a:buChar char="•"/>
            </a:pPr>
            <a:r>
              <a:rPr lang="tr-TR" b="1" dirty="0"/>
              <a:t>C dili, </a:t>
            </a:r>
            <a:r>
              <a:rPr lang="tr-TR" b="0" dirty="0"/>
              <a:t>UNIX işletim sistemini geliştirmek için yaratıldı ve popüler hale geldi.</a:t>
            </a:r>
          </a:p>
          <a:p>
            <a:pPr>
              <a:buFont typeface="Arial" panose="020B0604020202020204" pitchFamily="34" charset="0"/>
              <a:buChar char="•"/>
            </a:pPr>
            <a:r>
              <a:rPr lang="tr-TR" dirty="0"/>
              <a:t>İşlemciden bağımsız çalışabilen</a:t>
            </a:r>
            <a:r>
              <a:rPr lang="en-US" dirty="0"/>
              <a:t> </a:t>
            </a:r>
            <a:r>
              <a:rPr lang="tr-TR" dirty="0"/>
              <a:t>kodlar </a:t>
            </a:r>
            <a:r>
              <a:rPr lang="en-US" dirty="0" err="1"/>
              <a:t>yazılıyor</a:t>
            </a:r>
            <a:endParaRPr lang="en-US" dirty="0"/>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endParaRPr lang="tr-TR" dirty="0"/>
          </a:p>
          <a:p>
            <a:pPr>
              <a:buFont typeface="Arial" panose="020B0604020202020204" pitchFamily="34" charset="0"/>
              <a:buChar char="•"/>
            </a:pPr>
            <a:r>
              <a:rPr lang="tr-TR" dirty="0"/>
              <a:t>Örnek: class </a:t>
            </a:r>
            <a:r>
              <a:rPr lang="tr-TR" b="1" dirty="0"/>
              <a:t>Araba</a:t>
            </a:r>
            <a:r>
              <a:rPr lang="tr-TR" dirty="0"/>
              <a:t> { int hiz; void </a:t>
            </a:r>
            <a:r>
              <a:rPr lang="tr-TR" b="1" dirty="0"/>
              <a:t>hizlan()</a:t>
            </a:r>
            <a:r>
              <a:rPr lang="tr-TR" dirty="0"/>
              <a:t> { hiz += 10; } }; </a:t>
            </a:r>
          </a:p>
          <a:p>
            <a:r>
              <a:rPr lang="tr-TR" b="1" dirty="0"/>
              <a:t>🟢 1990’lar – Java / .NET Dönemi</a:t>
            </a:r>
          </a:p>
          <a:p>
            <a:pPr>
              <a:buFont typeface="Arial" panose="020B0604020202020204" pitchFamily="34" charset="0"/>
              <a:buChar char="•"/>
            </a:pPr>
            <a:r>
              <a:rPr lang="tr-TR" b="0" dirty="0"/>
              <a:t>Java ve .NET framework’leri ortaya çıktı.</a:t>
            </a:r>
          </a:p>
          <a:p>
            <a:pPr>
              <a:buFont typeface="Arial" panose="020B0604020202020204" pitchFamily="34" charset="0"/>
              <a:buChar char="•"/>
            </a:pPr>
            <a:r>
              <a:rPr lang="tr-TR" b="0" dirty="0"/>
              <a:t>Garbage Collection </a:t>
            </a:r>
            <a:r>
              <a:rPr lang="en-US" b="0" dirty="0" err="1"/>
              <a:t>ile</a:t>
            </a:r>
            <a:r>
              <a:rPr lang="en-US" b="0" dirty="0"/>
              <a:t> </a:t>
            </a:r>
            <a:r>
              <a:rPr lang="tr-TR" b="0" dirty="0"/>
              <a:t>hafıza yönetimi otomatik.</a:t>
            </a:r>
          </a:p>
          <a:p>
            <a:pPr>
              <a:buFont typeface="Arial" panose="020B0604020202020204" pitchFamily="34" charset="0"/>
              <a:buChar char="•"/>
            </a:pPr>
            <a:r>
              <a:rPr lang="tr-TR" b="0" dirty="0"/>
              <a:t>Platform bağımsız kodlar yazılabiliyordu.</a:t>
            </a:r>
          </a:p>
          <a:p>
            <a:pPr>
              <a:buFont typeface="Arial" panose="020B0604020202020204" pitchFamily="34" charset="0"/>
              <a:buChar char="•"/>
            </a:pPr>
            <a:r>
              <a:rPr lang="tr-TR" b="0" dirty="0"/>
              <a:t>Web uygulamaları hızla yaygınlaşmaya başladı.</a:t>
            </a:r>
          </a:p>
          <a:p>
            <a:r>
              <a:rPr lang="tr-TR" b="1" dirty="0"/>
              <a:t>🟢 2000’ler – Web ve Mobil Geliştirme Dönemi</a:t>
            </a:r>
          </a:p>
          <a:p>
            <a:pPr>
              <a:buFont typeface="Arial" panose="020B0604020202020204" pitchFamily="34" charset="0"/>
              <a:buChar char="•"/>
            </a:pPr>
            <a:r>
              <a:rPr lang="tr-TR" b="0" dirty="0"/>
              <a:t>Web programlamada </a:t>
            </a:r>
            <a:r>
              <a:rPr lang="tr-TR" b="1" dirty="0"/>
              <a:t>PHP</a:t>
            </a:r>
            <a:r>
              <a:rPr lang="tr-TR" b="0" dirty="0"/>
              <a:t>, </a:t>
            </a:r>
            <a:r>
              <a:rPr lang="tr-TR" b="1" dirty="0" err="1"/>
              <a:t>JavaScript</a:t>
            </a:r>
            <a:r>
              <a:rPr lang="tr-TR" b="0" dirty="0"/>
              <a:t> ve </a:t>
            </a:r>
            <a:r>
              <a:rPr lang="tr-TR" b="1" dirty="0" err="1"/>
              <a:t>Ruby</a:t>
            </a:r>
            <a:r>
              <a:rPr lang="tr-TR" b="0" dirty="0"/>
              <a:t> gibi diller popüler oldu.</a:t>
            </a:r>
          </a:p>
          <a:p>
            <a:pPr>
              <a:buFont typeface="Arial" panose="020B0604020202020204" pitchFamily="34" charset="0"/>
              <a:buChar char="•"/>
            </a:pPr>
            <a:r>
              <a:rPr lang="tr-TR" b="0" dirty="0"/>
              <a:t>Mobil uygulamalar yükselişe geçti (</a:t>
            </a:r>
            <a:r>
              <a:rPr lang="tr-TR" b="0" dirty="0" err="1"/>
              <a:t>iOS</a:t>
            </a:r>
            <a:r>
              <a:rPr lang="tr-TR" b="0" dirty="0"/>
              <a:t> ve </a:t>
            </a:r>
            <a:r>
              <a:rPr lang="tr-TR" b="0" dirty="0" err="1"/>
              <a:t>Android</a:t>
            </a:r>
            <a:r>
              <a:rPr lang="tr-TR" b="0" dirty="0"/>
              <a:t> geliştirme başladı).</a:t>
            </a:r>
          </a:p>
          <a:p>
            <a:pPr>
              <a:buFont typeface="Arial" panose="020B0604020202020204" pitchFamily="34" charset="0"/>
              <a:buChar char="•"/>
            </a:pPr>
            <a:r>
              <a:rPr lang="tr-TR" b="0" dirty="0" err="1"/>
              <a:t>Framework’ler</a:t>
            </a:r>
            <a:r>
              <a:rPr lang="tr-TR" b="0" dirty="0"/>
              <a:t> sayesinde birçok şeyi sıfırdan yazmak yerine hazır çözümler kullanılmaya başlandı.</a:t>
            </a:r>
          </a:p>
          <a:p>
            <a:r>
              <a:rPr lang="tr-TR" b="1" dirty="0"/>
              <a:t>🟢 2010’lar – </a:t>
            </a:r>
            <a:r>
              <a:rPr lang="tr-TR" b="1" dirty="0" err="1"/>
              <a:t>JavaScript</a:t>
            </a:r>
            <a:r>
              <a:rPr lang="tr-TR" b="1" dirty="0"/>
              <a:t> / </a:t>
            </a:r>
            <a:r>
              <a:rPr lang="tr-TR" b="1" dirty="0" err="1"/>
              <a:t>Python</a:t>
            </a:r>
            <a:r>
              <a:rPr lang="tr-TR" b="1" dirty="0"/>
              <a:t> Dönemi</a:t>
            </a:r>
          </a:p>
          <a:p>
            <a:pPr>
              <a:buFont typeface="Arial" panose="020B0604020202020204" pitchFamily="34" charset="0"/>
              <a:buChar char="•"/>
            </a:pPr>
            <a:r>
              <a:rPr lang="tr-TR" b="1" dirty="0" err="1"/>
              <a:t>JavaScript</a:t>
            </a:r>
            <a:r>
              <a:rPr lang="tr-TR" b="0" dirty="0"/>
              <a:t>, </a:t>
            </a:r>
            <a:r>
              <a:rPr lang="tr-TR" b="1" dirty="0"/>
              <a:t>React ve Node.js</a:t>
            </a:r>
            <a:r>
              <a:rPr lang="tr-TR" b="0" dirty="0"/>
              <a:t> ile web’in kralı oldu.</a:t>
            </a:r>
          </a:p>
          <a:p>
            <a:pPr>
              <a:buFont typeface="Arial" panose="020B0604020202020204" pitchFamily="34" charset="0"/>
              <a:buChar char="•"/>
            </a:pPr>
            <a:r>
              <a:rPr lang="tr-TR" b="0" dirty="0"/>
              <a:t>Python, makine öğrenmesi ve veri bilimiyle zirveye çıktı.</a:t>
            </a:r>
          </a:p>
          <a:p>
            <a:pPr>
              <a:buFont typeface="Arial" panose="020B0604020202020204" pitchFamily="34" charset="0"/>
              <a:buChar char="•"/>
            </a:pPr>
            <a:r>
              <a:rPr lang="tr-TR" b="0" dirty="0"/>
              <a:t>npm / pip gibi paket yöneticileri sayesinde herkesin kullanabileceği hazır kütüphaneler oluştu.</a:t>
            </a:r>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0" dirty="0"/>
              <a:t>İlk AI destekli</a:t>
            </a:r>
            <a:r>
              <a:rPr lang="en-US" b="0" dirty="0"/>
              <a:t> </a:t>
            </a:r>
            <a:r>
              <a:rPr lang="en-US" b="0" dirty="0" err="1"/>
              <a:t>telefon</a:t>
            </a:r>
            <a:r>
              <a:rPr lang="en-US" b="0" dirty="0"/>
              <a:t> </a:t>
            </a:r>
            <a:r>
              <a:rPr lang="en-US" b="0" dirty="0" err="1"/>
              <a:t>klavyesi</a:t>
            </a:r>
            <a:r>
              <a:rPr lang="tr-TR" b="0" dirty="0"/>
              <a:t> </a:t>
            </a:r>
            <a:r>
              <a:rPr lang="tr-TR" b="1" dirty="0"/>
              <a:t>Google </a:t>
            </a:r>
            <a:r>
              <a:rPr lang="en-US" b="1" dirty="0"/>
              <a:t>Keyboard!</a:t>
            </a:r>
            <a:r>
              <a:rPr lang="tr-TR" b="1" dirty="0"/>
              <a:t> </a:t>
            </a:r>
            <a:endParaRPr lang="en-US" b="1" dirty="0"/>
          </a:p>
          <a:p>
            <a:pPr>
              <a:buFont typeface="Arial" panose="020B0604020202020204" pitchFamily="34" charset="0"/>
              <a:buChar char="•"/>
            </a:pPr>
            <a:r>
              <a:rPr lang="tr-TR" b="0" dirty="0" err="1"/>
              <a:t>GitHub</a:t>
            </a:r>
            <a:r>
              <a:rPr lang="tr-TR" b="0" dirty="0"/>
              <a:t> Copilot, Cursor, Replit, WindSurf, Bolt gibi AI araçları artık kod yazıyor, düzeltiyor, editliyor.</a:t>
            </a:r>
          </a:p>
          <a:p>
            <a:pPr>
              <a:buFont typeface="Arial" panose="020B0604020202020204" pitchFamily="34" charset="0"/>
              <a:buChar char="•"/>
            </a:pPr>
            <a:r>
              <a:rPr lang="tr-TR" b="0" dirty="0"/>
              <a:t>ChatGPT, Claude, </a:t>
            </a:r>
            <a:r>
              <a:rPr lang="en-US" b="0" dirty="0"/>
              <a:t>Gemini, </a:t>
            </a:r>
            <a:r>
              <a:rPr lang="tr-TR" b="0" dirty="0" err="1"/>
              <a:t>DeepSeek</a:t>
            </a:r>
            <a:r>
              <a:rPr lang="tr-TR" b="0" dirty="0"/>
              <a:t> gibi modellerle insanlar doğal dilde konuşarak kod yazdırabiliyor.</a:t>
            </a:r>
          </a:p>
          <a:p>
            <a:pPr>
              <a:buFont typeface="Arial" panose="020B0604020202020204" pitchFamily="34" charset="0"/>
              <a:buChar char="•"/>
            </a:pPr>
            <a:r>
              <a:rPr lang="en-US" dirty="0" err="1"/>
              <a:t>Grafiklerle</a:t>
            </a:r>
            <a:r>
              <a:rPr lang="en-US" dirty="0"/>
              <a:t> </a:t>
            </a:r>
            <a:r>
              <a:rPr lang="en-US" dirty="0" err="1"/>
              <a:t>dolu</a:t>
            </a:r>
            <a:r>
              <a:rPr lang="en-US" dirty="0"/>
              <a:t> </a:t>
            </a:r>
            <a:r>
              <a:rPr lang="en-US" dirty="0" err="1"/>
              <a:t>bir</a:t>
            </a:r>
            <a:r>
              <a:rPr lang="en-US" dirty="0"/>
              <a:t> </a:t>
            </a:r>
            <a:r>
              <a:rPr lang="en-US" b="1" dirty="0"/>
              <a:t>dashboard</a:t>
            </a:r>
            <a:r>
              <a:rPr lang="en-US" dirty="0"/>
              <a:t> </a:t>
            </a:r>
            <a:r>
              <a:rPr lang="en-US" dirty="0" err="1"/>
              <a:t>hazırla</a:t>
            </a:r>
            <a:r>
              <a:rPr lang="tr-TR" dirty="0"/>
              <a:t> dediğimizde </a:t>
            </a:r>
            <a:r>
              <a:rPr lang="tr-TR" b="1" dirty="0"/>
              <a:t>AI baştan sona</a:t>
            </a:r>
            <a:r>
              <a:rPr lang="en-US" b="1" dirty="0"/>
              <a:t> </a:t>
            </a:r>
            <a:r>
              <a:rPr lang="en-US" b="0" dirty="0" err="1"/>
              <a:t>kodları</a:t>
            </a:r>
            <a:r>
              <a:rPr lang="en-US" b="0" dirty="0"/>
              <a:t> </a:t>
            </a:r>
            <a:r>
              <a:rPr lang="en-US" b="0" dirty="0" err="1"/>
              <a:t>yazıyor</a:t>
            </a:r>
            <a:r>
              <a:rPr lang="tr-TR" b="0" dirty="0"/>
              <a:t>.</a:t>
            </a:r>
          </a:p>
          <a:p>
            <a:r>
              <a:rPr lang="tr-TR" b="1" dirty="0"/>
              <a:t>🔵 2025-2030 – AI Odaklı Sistem Tasarımı</a:t>
            </a:r>
          </a:p>
          <a:p>
            <a:pPr>
              <a:buFont typeface="Arial" panose="020B0604020202020204" pitchFamily="34" charset="0"/>
              <a:buChar char="•"/>
            </a:pPr>
            <a:r>
              <a:rPr lang="tr-TR" b="0" dirty="0"/>
              <a:t>Kod yazmak yerine, sistemleri tasarlıyor olacağız.</a:t>
            </a:r>
          </a:p>
          <a:p>
            <a:pPr>
              <a:buFont typeface="Arial" panose="020B0604020202020204" pitchFamily="34" charset="0"/>
              <a:buChar char="•"/>
            </a:pPr>
            <a:r>
              <a:rPr lang="tr-TR" b="0" dirty="0"/>
              <a:t>AI, doğrudan isteklerimizi anlamaya başlayacak.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b="0" dirty="0"/>
              <a:t>İnsan: Bana bir e-ticaret sitesi geliştir</a:t>
            </a:r>
            <a:r>
              <a:rPr lang="en-US" b="0" dirty="0"/>
              <a:t>: </a:t>
            </a:r>
            <a:r>
              <a:rPr lang="tr-TR" b="0" dirty="0"/>
              <a:t>Üyelik sistemi olsun</a:t>
            </a:r>
            <a:r>
              <a:rPr lang="en-US" b="0" dirty="0"/>
              <a:t>, </a:t>
            </a:r>
            <a:r>
              <a:rPr lang="tr-TR" b="0" dirty="0"/>
              <a:t>Sepete ürün eklenebilsin</a:t>
            </a:r>
            <a:r>
              <a:rPr lang="en-US" b="0" dirty="0"/>
              <a:t>, </a:t>
            </a:r>
            <a:r>
              <a:rPr lang="tr-TR" b="1" dirty="0" err="1"/>
              <a:t>Stripe</a:t>
            </a:r>
            <a:r>
              <a:rPr lang="tr-TR" b="0" dirty="0"/>
              <a:t> ile ödeme entegrasyonu</a:t>
            </a:r>
            <a:r>
              <a:rPr lang="en-US" b="0" dirty="0"/>
              <a:t> yap, </a:t>
            </a:r>
            <a:r>
              <a:rPr lang="tr-TR" b="0" dirty="0"/>
              <a:t>Fiyatlar </a:t>
            </a:r>
            <a:r>
              <a:rPr lang="tr-TR" b="1" dirty="0"/>
              <a:t>TL ve USD</a:t>
            </a:r>
            <a:r>
              <a:rPr lang="tr-TR" b="0" dirty="0"/>
              <a:t> olarak gösterilsin</a:t>
            </a:r>
            <a:r>
              <a:rPr lang="en-US" b="0" dirty="0"/>
              <a:t>, </a:t>
            </a:r>
            <a:r>
              <a:rPr lang="tr-TR" b="1" dirty="0" err="1"/>
              <a:t>Auth</a:t>
            </a:r>
            <a:r>
              <a:rPr lang="en-US" b="0" dirty="0"/>
              <a:t>0 kulan.</a:t>
            </a:r>
            <a:r>
              <a:rPr lang="tr-TR" b="0" dirty="0"/>
              <a:t> </a:t>
            </a:r>
            <a:r>
              <a:rPr lang="tr-TR" b="0" dirty="0" err="1"/>
              <a:t>Veritabanı</a:t>
            </a:r>
            <a:r>
              <a:rPr lang="tr-TR" b="0" dirty="0"/>
              <a:t> için </a:t>
            </a:r>
            <a:r>
              <a:rPr lang="en-US" b="1" dirty="0"/>
              <a:t>MongoDB</a:t>
            </a:r>
            <a:r>
              <a:rPr lang="en-US" b="0" dirty="0"/>
              <a:t>. Hosting </a:t>
            </a:r>
            <a:r>
              <a:rPr lang="en-US" b="0" dirty="0" err="1"/>
              <a:t>için</a:t>
            </a:r>
            <a:r>
              <a:rPr lang="en-US" b="0" dirty="0"/>
              <a:t> </a:t>
            </a:r>
            <a:r>
              <a:rPr lang="en-US" b="1" dirty="0"/>
              <a:t>Azure</a:t>
            </a:r>
            <a:r>
              <a:rPr lang="en-US" b="0" dirty="0"/>
              <a:t>.</a:t>
            </a:r>
            <a:endParaRPr lang="tr-TR" b="0" dirty="0"/>
          </a:p>
          <a:p>
            <a:r>
              <a:rPr lang="tr-TR" b="1" dirty="0"/>
              <a:t>🔵 2030 ve Sonrası – AI-First Yazılım Geliştirme</a:t>
            </a:r>
          </a:p>
          <a:p>
            <a:pPr>
              <a:buFont typeface="Arial" panose="020B0604020202020204" pitchFamily="34" charset="0"/>
              <a:buChar char="•"/>
            </a:pPr>
            <a:r>
              <a:rPr lang="tr-TR" b="0" dirty="0"/>
              <a:t>Kod yazmak yerine sadece ne istediğimizi söyleyeceğimiz bir döneme giriyoruz.</a:t>
            </a:r>
          </a:p>
          <a:p>
            <a:pPr>
              <a:buFont typeface="Arial" panose="020B0604020202020204" pitchFamily="34" charset="0"/>
              <a:buChar char="•"/>
            </a:pPr>
            <a:r>
              <a:rPr lang="tr-TR" b="0" dirty="0"/>
              <a:t>Klavye ve ekran bile eski bir teknoloji haline gelebilir.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AI, sadece kod yazmakla kalmayacak, </a:t>
            </a:r>
            <a:r>
              <a:rPr lang="tr-TR" b="0" dirty="0" err="1"/>
              <a:t>proaktif</a:t>
            </a:r>
            <a:r>
              <a:rPr lang="tr-TR" b="0" dirty="0"/>
              <a:t> olarak önerilerde bulunup hataları düzeltecek.</a:t>
            </a:r>
          </a:p>
          <a:p>
            <a:pPr>
              <a:buFont typeface="Arial" panose="020B0604020202020204" pitchFamily="34" charset="0"/>
              <a:buChar char="•"/>
            </a:pPr>
            <a:r>
              <a:rPr lang="tr-TR" b="0" dirty="0"/>
              <a:t>Hologram, AR (artırılmış gerçeklik) ve VR (sanal gerçeklik) </a:t>
            </a:r>
            <a:r>
              <a:rPr lang="tr-TR" b="0" dirty="0" err="1"/>
              <a:t>arayüzleri</a:t>
            </a:r>
            <a:r>
              <a:rPr lang="tr-TR" b="0" dirty="0"/>
              <a:t> programlama dünyasını değiştirebilir.</a:t>
            </a:r>
          </a:p>
          <a:p>
            <a:r>
              <a:rPr lang="tr-TR" dirty="0"/>
              <a:t>Örneğin:</a:t>
            </a:r>
          </a:p>
          <a:p>
            <a:r>
              <a:rPr lang="tr-TR" b="1" dirty="0"/>
              <a:t>İnsan</a:t>
            </a:r>
            <a:r>
              <a:rPr lang="tr-TR" dirty="0"/>
              <a:t>: Bana bir kişisel asistan yap.</a:t>
            </a:r>
            <a:br>
              <a:rPr lang="tr-TR" dirty="0"/>
            </a:br>
            <a:r>
              <a:rPr lang="tr-TR" b="1" dirty="0"/>
              <a:t>AI</a:t>
            </a:r>
            <a:r>
              <a:rPr lang="tr-TR" dirty="0"/>
              <a:t>: Hangi platform</a:t>
            </a:r>
            <a:r>
              <a:rPr lang="en-US" dirty="0"/>
              <a:t>lar olsun</a:t>
            </a:r>
            <a:r>
              <a:rPr lang="tr-TR" dirty="0"/>
              <a:t>?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endParaRPr lang="en-US" dirty="0"/>
          </a:p>
          <a:p>
            <a:r>
              <a:rPr lang="tr-TR" dirty="0"/>
              <a:t>Yazılım mühendisliği </a:t>
            </a:r>
            <a:r>
              <a:rPr lang="tr-TR" b="1" dirty="0"/>
              <a:t>makine kodlarından yapay zekâ destekli geliştirmeye</a:t>
            </a:r>
            <a:r>
              <a:rPr lang="tr-TR" dirty="0"/>
              <a:t> kadar büyük bir dönüşüm geçirdi. </a:t>
            </a:r>
            <a:br>
              <a:rPr lang="en-US" dirty="0"/>
            </a:br>
            <a:r>
              <a:rPr lang="tr-TR" dirty="0"/>
              <a:t>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a:t>
            </a:r>
            <a:r>
              <a:rPr lang="tr-TR" b="1" dirty="0"/>
              <a:t>Geleneksel SaaS ’ı “veritabanı üzerinde ince bir UI katmanı” </a:t>
            </a:r>
            <a:r>
              <a:rPr lang="tr-TR" dirty="0"/>
              <a:t>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b="1" dirty="0" err="1"/>
              <a:t>SaaS</a:t>
            </a:r>
            <a:r>
              <a:rPr lang="tr-TR" b="1" dirty="0"/>
              <a:t> şirketleri</a:t>
            </a:r>
            <a:r>
              <a:rPr lang="en-US" b="1" dirty="0"/>
              <a:t> (HRM, CRM, ERP, Muhasebe)</a:t>
            </a:r>
            <a:r>
              <a:rPr lang="tr-TR" b="1" dirty="0"/>
              <a:t> için yol ayrımı net: </a:t>
            </a:r>
            <a:br>
              <a:rPr lang="en-US" b="1" dirty="0"/>
            </a:br>
            <a:r>
              <a:rPr lang="tr-TR" b="1" dirty="0"/>
              <a:t>Ya yapay zekâya uyum sağlayarak değerlerini yeniden tanımlayacaklar ya da rekabetin gerisinde kalacaklar. </a:t>
            </a:r>
            <a:endParaRPr lang="en-US" b="1"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a:t>
            </a:r>
            <a:r>
              <a:rPr lang="tr-TR" dirty="0" err="1"/>
              <a:t>fintech</a:t>
            </a:r>
            <a:r>
              <a:rPr lang="tr-TR" dirty="0"/>
              <a:t> şirketidir</a:t>
            </a:r>
            <a:r>
              <a:rPr lang="en-US" dirty="0"/>
              <a:t>, </a:t>
            </a:r>
            <a:r>
              <a:rPr lang="tr-TR" dirty="0"/>
              <a:t>değeri 45,6 milyar</a:t>
            </a:r>
            <a:r>
              <a:rPr lang="en-US" dirty="0"/>
              <a:t>,</a:t>
            </a:r>
            <a:r>
              <a:rPr lang="tr-TR" dirty="0"/>
              <a:t>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3718513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25</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r>
              <a:rPr lang="en-US" dirty="0"/>
              <a:t>------</a:t>
            </a:r>
          </a:p>
          <a:p>
            <a:endParaRPr lang="en-US" dirty="0"/>
          </a:p>
          <a:p>
            <a:r>
              <a:rPr lang="en-US" dirty="0"/>
              <a:t>AI is now accessible to </a:t>
            </a:r>
            <a:r>
              <a:rPr lang="en-US" b="1" dirty="0"/>
              <a:t>all</a:t>
            </a:r>
            <a:r>
              <a:rPr lang="en-US" dirty="0"/>
              <a:t> developers, not just AI experts. With tools like ML.NET, </a:t>
            </a:r>
            <a:r>
              <a:rPr lang="en-US" dirty="0" err="1"/>
              <a:t>OpenAI</a:t>
            </a:r>
            <a:r>
              <a:rPr lang="en-US" dirty="0"/>
              <a:t>,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a:t>
            </a:r>
            <a:r>
              <a:rPr lang="tr-TR" dirty="0" err="1"/>
              <a:t>Microsoft’s</a:t>
            </a:r>
            <a:r>
              <a:rPr lang="tr-TR" dirty="0"/>
              <a:t> Machine Learning </a:t>
            </a:r>
            <a:r>
              <a:rPr lang="tr-TR" dirty="0" err="1"/>
              <a:t>framework</a:t>
            </a:r>
            <a:r>
              <a:rPr lang="tr-TR" dirty="0"/>
              <a:t>)</a:t>
            </a:r>
            <a:r>
              <a:rPr lang="en-US" dirty="0"/>
              <a:t> —Custom machine learning models for .NET developers.</a:t>
            </a:r>
          </a:p>
          <a:p>
            <a:pPr>
              <a:buFont typeface="Arial" panose="020B0604020202020204" pitchFamily="34" charset="0"/>
              <a:buChar char="•"/>
            </a:pPr>
            <a:r>
              <a:rPr lang="tr-TR" dirty="0" err="1"/>
              <a:t>Allows</a:t>
            </a:r>
            <a:r>
              <a:rPr lang="tr-TR" dirty="0"/>
              <a:t> .NET </a:t>
            </a:r>
            <a:r>
              <a:rPr lang="tr-TR" dirty="0" err="1"/>
              <a:t>developers</a:t>
            </a:r>
            <a:r>
              <a:rPr lang="tr-TR" dirty="0"/>
              <a:t> </a:t>
            </a:r>
            <a:r>
              <a:rPr lang="tr-TR" dirty="0" err="1"/>
              <a:t>to</a:t>
            </a:r>
            <a:r>
              <a:rPr lang="tr-TR" dirty="0"/>
              <a:t> </a:t>
            </a:r>
            <a:r>
              <a:rPr lang="tr-TR" dirty="0" err="1"/>
              <a:t>create</a:t>
            </a:r>
            <a:r>
              <a:rPr lang="tr-TR" dirty="0"/>
              <a:t> </a:t>
            </a:r>
            <a:r>
              <a:rPr lang="tr-TR" dirty="0" err="1"/>
              <a:t>custom</a:t>
            </a:r>
            <a:r>
              <a:rPr lang="tr-TR" dirty="0"/>
              <a:t> ML </a:t>
            </a:r>
            <a:r>
              <a:rPr lang="tr-TR" dirty="0" err="1"/>
              <a:t>models</a:t>
            </a:r>
            <a:r>
              <a:rPr lang="tr-TR" dirty="0"/>
              <a:t>.</a:t>
            </a:r>
          </a:p>
          <a:p>
            <a:pPr>
              <a:buFont typeface="Arial" panose="020B0604020202020204" pitchFamily="34" charset="0"/>
              <a:buChar char="•"/>
            </a:pPr>
            <a:r>
              <a:rPr lang="tr-TR" dirty="0" err="1"/>
              <a:t>Useful</a:t>
            </a:r>
            <a:r>
              <a:rPr lang="tr-TR" dirty="0"/>
              <a:t> </a:t>
            </a:r>
            <a:r>
              <a:rPr lang="tr-TR" dirty="0" err="1"/>
              <a:t>for</a:t>
            </a:r>
            <a:r>
              <a:rPr lang="tr-TR" dirty="0"/>
              <a:t> </a:t>
            </a:r>
            <a:r>
              <a:rPr lang="tr-TR" dirty="0" err="1"/>
              <a:t>tasks</a:t>
            </a:r>
            <a:r>
              <a:rPr lang="tr-TR" dirty="0"/>
              <a:t> </a:t>
            </a:r>
            <a:r>
              <a:rPr lang="tr-TR" dirty="0" err="1"/>
              <a:t>like</a:t>
            </a:r>
            <a:r>
              <a:rPr lang="tr-TR" dirty="0"/>
              <a:t> </a:t>
            </a:r>
            <a:r>
              <a:rPr lang="tr-TR" dirty="0" err="1"/>
              <a:t>text</a:t>
            </a:r>
            <a:r>
              <a:rPr lang="tr-TR" dirty="0"/>
              <a:t> </a:t>
            </a:r>
            <a:r>
              <a:rPr lang="tr-TR" dirty="0" err="1"/>
              <a:t>classification</a:t>
            </a:r>
            <a:r>
              <a:rPr lang="tr-TR" dirty="0"/>
              <a:t>, </a:t>
            </a:r>
            <a:r>
              <a:rPr lang="tr-TR" dirty="0" err="1"/>
              <a:t>anomaly</a:t>
            </a:r>
            <a:r>
              <a:rPr lang="tr-TR" dirty="0"/>
              <a:t> </a:t>
            </a:r>
            <a:r>
              <a:rPr lang="tr-TR" dirty="0" err="1"/>
              <a:t>detection</a:t>
            </a:r>
            <a:r>
              <a:rPr lang="tr-TR" dirty="0"/>
              <a:t>, and </a:t>
            </a:r>
            <a:r>
              <a:rPr lang="tr-TR" dirty="0" err="1"/>
              <a:t>recommendation</a:t>
            </a:r>
            <a:r>
              <a:rPr lang="tr-TR" dirty="0"/>
              <a:t> </a:t>
            </a:r>
            <a:r>
              <a:rPr lang="tr-TR" dirty="0" err="1"/>
              <a:t>systems</a:t>
            </a:r>
            <a:r>
              <a:rPr lang="tr-TR" dirty="0"/>
              <a:t>.</a:t>
            </a:r>
          </a:p>
          <a:p>
            <a:pPr>
              <a:buFont typeface="Arial" panose="020B0604020202020204" pitchFamily="34" charset="0"/>
              <a:buChar char="•"/>
            </a:pPr>
            <a:r>
              <a:rPr lang="tr-TR" dirty="0"/>
              <a:t>Best </a:t>
            </a:r>
            <a:r>
              <a:rPr lang="tr-TR" dirty="0" err="1"/>
              <a:t>for</a:t>
            </a:r>
            <a:r>
              <a:rPr lang="tr-TR" dirty="0"/>
              <a:t> </a:t>
            </a:r>
            <a:r>
              <a:rPr lang="tr-TR" dirty="0" err="1"/>
              <a:t>developers</a:t>
            </a:r>
            <a:r>
              <a:rPr lang="tr-TR" dirty="0"/>
              <a:t> </a:t>
            </a:r>
            <a:r>
              <a:rPr lang="tr-TR" dirty="0" err="1"/>
              <a:t>who</a:t>
            </a:r>
            <a:r>
              <a:rPr lang="tr-TR" dirty="0"/>
              <a:t> </a:t>
            </a:r>
            <a:r>
              <a:rPr lang="tr-TR" dirty="0" err="1"/>
              <a:t>need</a:t>
            </a:r>
            <a:r>
              <a:rPr lang="tr-TR" dirty="0"/>
              <a:t> </a:t>
            </a:r>
            <a:r>
              <a:rPr lang="tr-TR" dirty="0" err="1"/>
              <a:t>full</a:t>
            </a:r>
            <a:r>
              <a:rPr lang="tr-TR" dirty="0"/>
              <a:t> </a:t>
            </a:r>
            <a:r>
              <a:rPr lang="tr-TR" dirty="0" err="1"/>
              <a:t>control</a:t>
            </a:r>
            <a:r>
              <a:rPr lang="tr-TR" dirty="0"/>
              <a:t> </a:t>
            </a:r>
            <a:r>
              <a:rPr lang="tr-TR" dirty="0" err="1"/>
              <a:t>over</a:t>
            </a:r>
            <a:r>
              <a:rPr lang="tr-TR" dirty="0"/>
              <a:t> </a:t>
            </a:r>
            <a:r>
              <a:rPr lang="tr-TR" dirty="0" err="1"/>
              <a:t>their</a:t>
            </a:r>
            <a:r>
              <a:rPr lang="tr-TR" dirty="0"/>
              <a:t> </a:t>
            </a:r>
            <a:r>
              <a:rPr lang="tr-TR" dirty="0" err="1"/>
              <a:t>models</a:t>
            </a:r>
            <a:r>
              <a:rPr lang="tr-TR" dirty="0"/>
              <a:t>.</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err="1"/>
              <a:t>OpenAI</a:t>
            </a:r>
            <a:r>
              <a:rPr lang="tr-TR" b="1" dirty="0"/>
              <a:t> API</a:t>
            </a:r>
            <a:r>
              <a:rPr lang="tr-TR" dirty="0"/>
              <a:t> (</a:t>
            </a:r>
            <a:r>
              <a:rPr lang="tr-TR" dirty="0" err="1"/>
              <a:t>Pre-trained</a:t>
            </a:r>
            <a:r>
              <a:rPr lang="tr-TR" dirty="0"/>
              <a:t> AI </a:t>
            </a:r>
            <a:r>
              <a:rPr lang="tr-TR" dirty="0" err="1"/>
              <a:t>models</a:t>
            </a:r>
            <a:r>
              <a:rPr lang="tr-TR" dirty="0"/>
              <a:t> </a:t>
            </a:r>
            <a:r>
              <a:rPr lang="tr-TR" dirty="0" err="1"/>
              <a:t>like</a:t>
            </a:r>
            <a:r>
              <a:rPr lang="tr-TR" dirty="0"/>
              <a:t> GPT &amp; DALL·E)</a:t>
            </a:r>
            <a:r>
              <a:rPr lang="en-US" dirty="0"/>
              <a:t> —Pre-trained AI models for text, image, and code generation.</a:t>
            </a:r>
          </a:p>
          <a:p>
            <a:pPr>
              <a:buFont typeface="Arial" panose="020B0604020202020204" pitchFamily="34" charset="0"/>
              <a:buChar char="•"/>
            </a:pPr>
            <a:r>
              <a:rPr lang="tr-TR" dirty="0" err="1"/>
              <a:t>Provides</a:t>
            </a:r>
            <a:r>
              <a:rPr lang="tr-TR" dirty="0"/>
              <a:t> </a:t>
            </a:r>
            <a:r>
              <a:rPr lang="tr-TR" dirty="0" err="1"/>
              <a:t>powerful</a:t>
            </a:r>
            <a:r>
              <a:rPr lang="tr-TR" dirty="0"/>
              <a:t> AI </a:t>
            </a:r>
            <a:r>
              <a:rPr lang="tr-TR" dirty="0" err="1"/>
              <a:t>models</a:t>
            </a:r>
            <a:r>
              <a:rPr lang="tr-TR" dirty="0"/>
              <a:t> </a:t>
            </a:r>
            <a:r>
              <a:rPr lang="tr-TR" dirty="0" err="1"/>
              <a:t>without</a:t>
            </a:r>
            <a:r>
              <a:rPr lang="tr-TR" dirty="0"/>
              <a:t> </a:t>
            </a:r>
            <a:r>
              <a:rPr lang="tr-TR" dirty="0" err="1"/>
              <a:t>needing</a:t>
            </a:r>
            <a:r>
              <a:rPr lang="tr-TR" dirty="0"/>
              <a:t> </a:t>
            </a:r>
            <a:r>
              <a:rPr lang="tr-TR" dirty="0" err="1"/>
              <a:t>to</a:t>
            </a:r>
            <a:r>
              <a:rPr lang="tr-TR" dirty="0"/>
              <a:t> </a:t>
            </a:r>
            <a:r>
              <a:rPr lang="tr-TR" dirty="0" err="1"/>
              <a:t>train</a:t>
            </a:r>
            <a:r>
              <a:rPr lang="tr-TR" dirty="0"/>
              <a:t> </a:t>
            </a:r>
            <a:r>
              <a:rPr lang="tr-TR" dirty="0" err="1"/>
              <a:t>them</a:t>
            </a:r>
            <a:r>
              <a:rPr lang="tr-TR" dirty="0"/>
              <a:t> from </a:t>
            </a:r>
            <a:r>
              <a:rPr lang="tr-TR" dirty="0" err="1"/>
              <a:t>scratch</a:t>
            </a:r>
            <a:r>
              <a:rPr lang="tr-TR" dirty="0"/>
              <a:t>.</a:t>
            </a:r>
          </a:p>
          <a:p>
            <a:pPr>
              <a:buFont typeface="Arial" panose="020B0604020202020204" pitchFamily="34" charset="0"/>
              <a:buChar char="•"/>
            </a:pPr>
            <a:r>
              <a:rPr lang="tr-TR" dirty="0" err="1"/>
              <a:t>Useful</a:t>
            </a:r>
            <a:r>
              <a:rPr lang="tr-TR" dirty="0"/>
              <a:t> </a:t>
            </a:r>
            <a:r>
              <a:rPr lang="tr-TR" dirty="0" err="1"/>
              <a:t>for</a:t>
            </a:r>
            <a:r>
              <a:rPr lang="tr-TR" dirty="0"/>
              <a:t> </a:t>
            </a:r>
            <a:r>
              <a:rPr lang="tr-TR" dirty="0" err="1"/>
              <a:t>natural</a:t>
            </a:r>
            <a:r>
              <a:rPr lang="tr-TR" dirty="0"/>
              <a:t> </a:t>
            </a:r>
            <a:r>
              <a:rPr lang="tr-TR" dirty="0" err="1"/>
              <a:t>language</a:t>
            </a:r>
            <a:r>
              <a:rPr lang="tr-TR" dirty="0"/>
              <a:t> </a:t>
            </a:r>
            <a:r>
              <a:rPr lang="tr-TR" dirty="0" err="1"/>
              <a:t>processing</a:t>
            </a:r>
            <a:r>
              <a:rPr lang="tr-TR" dirty="0"/>
              <a:t>, </a:t>
            </a:r>
            <a:r>
              <a:rPr lang="tr-TR" dirty="0" err="1"/>
              <a:t>text</a:t>
            </a:r>
            <a:r>
              <a:rPr lang="tr-TR" dirty="0"/>
              <a:t> </a:t>
            </a:r>
            <a:r>
              <a:rPr lang="tr-TR" dirty="0" err="1"/>
              <a:t>summarization</a:t>
            </a:r>
            <a:r>
              <a:rPr lang="tr-TR" dirty="0"/>
              <a:t>, and </a:t>
            </a:r>
            <a:r>
              <a:rPr lang="tr-TR" dirty="0" err="1"/>
              <a:t>image</a:t>
            </a:r>
            <a:r>
              <a:rPr lang="tr-TR" dirty="0"/>
              <a:t> </a:t>
            </a:r>
            <a:r>
              <a:rPr lang="tr-TR" dirty="0" err="1"/>
              <a:t>generation</a:t>
            </a:r>
            <a:r>
              <a:rPr lang="tr-TR" dirty="0"/>
              <a:t>.</a:t>
            </a:r>
          </a:p>
          <a:p>
            <a:pPr>
              <a:buFont typeface="Arial" panose="020B0604020202020204" pitchFamily="34" charset="0"/>
              <a:buChar char="•"/>
            </a:pPr>
            <a:r>
              <a:rPr lang="tr-TR" dirty="0"/>
              <a:t>Best </a:t>
            </a:r>
            <a:r>
              <a:rPr lang="tr-TR" dirty="0" err="1"/>
              <a:t>for</a:t>
            </a:r>
            <a:r>
              <a:rPr lang="tr-TR" dirty="0"/>
              <a:t> </a:t>
            </a:r>
            <a:r>
              <a:rPr lang="tr-TR" dirty="0" err="1"/>
              <a:t>developers</a:t>
            </a:r>
            <a:r>
              <a:rPr lang="tr-TR" dirty="0"/>
              <a:t> </a:t>
            </a:r>
            <a:r>
              <a:rPr lang="tr-TR" dirty="0" err="1"/>
              <a:t>who</a:t>
            </a:r>
            <a:r>
              <a:rPr lang="tr-TR" dirty="0"/>
              <a:t> </a:t>
            </a:r>
            <a:r>
              <a:rPr lang="tr-TR" dirty="0" err="1"/>
              <a:t>want</a:t>
            </a:r>
            <a:r>
              <a:rPr lang="tr-TR" dirty="0"/>
              <a:t> </a:t>
            </a:r>
            <a:r>
              <a:rPr lang="tr-TR" dirty="0" err="1"/>
              <a:t>quick</a:t>
            </a:r>
            <a:r>
              <a:rPr lang="tr-TR" dirty="0"/>
              <a:t> AI </a:t>
            </a:r>
            <a:r>
              <a:rPr lang="tr-TR" dirty="0" err="1"/>
              <a:t>integration</a:t>
            </a:r>
            <a:r>
              <a:rPr lang="tr-TR" dirty="0"/>
              <a:t> </a:t>
            </a:r>
            <a:r>
              <a:rPr lang="tr-TR" dirty="0" err="1"/>
              <a:t>with</a:t>
            </a:r>
            <a:r>
              <a:rPr lang="tr-TR" dirty="0"/>
              <a:t> minimal </a:t>
            </a:r>
            <a:r>
              <a:rPr lang="tr-TR" dirty="0" err="1"/>
              <a:t>effort</a:t>
            </a:r>
            <a:r>
              <a:rPr lang="tr-TR" dirty="0"/>
              <a:t>.</a:t>
            </a:r>
          </a:p>
          <a:p>
            <a:endParaRPr lang="en-US" b="1" dirty="0"/>
          </a:p>
          <a:p>
            <a:r>
              <a:rPr lang="tr-TR" b="1" dirty="0" err="1"/>
              <a:t>Azure</a:t>
            </a:r>
            <a:r>
              <a:rPr lang="tr-TR" b="1" dirty="0"/>
              <a:t> AI</a:t>
            </a:r>
            <a:r>
              <a:rPr lang="tr-TR" dirty="0"/>
              <a:t> (</a:t>
            </a:r>
            <a:r>
              <a:rPr lang="tr-TR" dirty="0" err="1"/>
              <a:t>Microsoft’s</a:t>
            </a:r>
            <a:r>
              <a:rPr lang="tr-TR" dirty="0"/>
              <a:t> </a:t>
            </a:r>
            <a:r>
              <a:rPr lang="tr-TR" dirty="0" err="1"/>
              <a:t>cloud</a:t>
            </a:r>
            <a:r>
              <a:rPr lang="tr-TR" dirty="0"/>
              <a:t> AI </a:t>
            </a:r>
            <a:r>
              <a:rPr lang="tr-TR" dirty="0" err="1"/>
              <a:t>services</a:t>
            </a:r>
            <a:r>
              <a:rPr lang="tr-TR" dirty="0"/>
              <a:t>)</a:t>
            </a:r>
            <a:r>
              <a:rPr lang="en-US" dirty="0"/>
              <a:t>ଇ—Cloud-based AI services for vision, speech, and decision-making</a:t>
            </a:r>
            <a:endParaRPr lang="tr-TR" dirty="0"/>
          </a:p>
          <a:p>
            <a:pPr>
              <a:buFont typeface="Arial" panose="020B0604020202020204" pitchFamily="34" charset="0"/>
              <a:buChar char="•"/>
            </a:pPr>
            <a:r>
              <a:rPr lang="tr-TR" dirty="0" err="1"/>
              <a:t>Offers</a:t>
            </a:r>
            <a:r>
              <a:rPr lang="tr-TR" dirty="0"/>
              <a:t> AI-</a:t>
            </a:r>
            <a:r>
              <a:rPr lang="tr-TR" dirty="0" err="1"/>
              <a:t>powered</a:t>
            </a:r>
            <a:r>
              <a:rPr lang="tr-TR" dirty="0"/>
              <a:t> </a:t>
            </a:r>
            <a:r>
              <a:rPr lang="tr-TR" dirty="0" err="1"/>
              <a:t>APIs</a:t>
            </a:r>
            <a:r>
              <a:rPr lang="tr-TR" dirty="0"/>
              <a:t> </a:t>
            </a:r>
            <a:r>
              <a:rPr lang="tr-TR" dirty="0" err="1"/>
              <a:t>for</a:t>
            </a:r>
            <a:r>
              <a:rPr lang="tr-TR" dirty="0"/>
              <a:t> </a:t>
            </a:r>
            <a:r>
              <a:rPr lang="tr-TR" dirty="0" err="1"/>
              <a:t>vision</a:t>
            </a:r>
            <a:r>
              <a:rPr lang="tr-TR" dirty="0"/>
              <a:t>, </a:t>
            </a:r>
            <a:r>
              <a:rPr lang="tr-TR" dirty="0" err="1"/>
              <a:t>speech</a:t>
            </a:r>
            <a:r>
              <a:rPr lang="tr-TR" dirty="0"/>
              <a:t>, </a:t>
            </a:r>
            <a:r>
              <a:rPr lang="tr-TR" dirty="0" err="1"/>
              <a:t>language</a:t>
            </a:r>
            <a:r>
              <a:rPr lang="tr-TR" dirty="0"/>
              <a:t>, and </a:t>
            </a:r>
            <a:r>
              <a:rPr lang="tr-TR" dirty="0" err="1"/>
              <a:t>decision-making</a:t>
            </a:r>
            <a:r>
              <a:rPr lang="tr-TR" dirty="0"/>
              <a:t>.</a:t>
            </a:r>
          </a:p>
          <a:p>
            <a:pPr>
              <a:buFont typeface="Arial" panose="020B0604020202020204" pitchFamily="34" charset="0"/>
              <a:buChar char="•"/>
            </a:pPr>
            <a:r>
              <a:rPr lang="tr-TR" dirty="0" err="1"/>
              <a:t>Useful</a:t>
            </a:r>
            <a:r>
              <a:rPr lang="tr-TR" dirty="0"/>
              <a:t> </a:t>
            </a:r>
            <a:r>
              <a:rPr lang="tr-TR" dirty="0" err="1"/>
              <a:t>for</a:t>
            </a:r>
            <a:r>
              <a:rPr lang="tr-TR" dirty="0"/>
              <a:t> </a:t>
            </a:r>
            <a:r>
              <a:rPr lang="tr-TR" dirty="0" err="1"/>
              <a:t>enterprise</a:t>
            </a:r>
            <a:r>
              <a:rPr lang="tr-TR" dirty="0"/>
              <a:t> </a:t>
            </a:r>
            <a:r>
              <a:rPr lang="tr-TR" dirty="0" err="1"/>
              <a:t>applications</a:t>
            </a:r>
            <a:r>
              <a:rPr lang="tr-TR" dirty="0"/>
              <a:t>, </a:t>
            </a:r>
            <a:r>
              <a:rPr lang="tr-TR" dirty="0" err="1"/>
              <a:t>chatbots</a:t>
            </a:r>
            <a:r>
              <a:rPr lang="tr-TR" dirty="0"/>
              <a:t>, and </a:t>
            </a:r>
            <a:r>
              <a:rPr lang="tr-TR" dirty="0" err="1"/>
              <a:t>real</a:t>
            </a:r>
            <a:r>
              <a:rPr lang="tr-TR" dirty="0"/>
              <a:t>-time AI-</a:t>
            </a:r>
            <a:r>
              <a:rPr lang="tr-TR" dirty="0" err="1"/>
              <a:t>driven</a:t>
            </a:r>
            <a:r>
              <a:rPr lang="tr-TR" dirty="0"/>
              <a:t> </a:t>
            </a:r>
            <a:r>
              <a:rPr lang="tr-TR" dirty="0" err="1"/>
              <a:t>services</a:t>
            </a:r>
            <a:r>
              <a:rPr lang="tr-TR" dirty="0"/>
              <a:t>.</a:t>
            </a:r>
          </a:p>
          <a:p>
            <a:pPr>
              <a:buFont typeface="Arial" panose="020B0604020202020204" pitchFamily="34" charset="0"/>
              <a:buChar char="•"/>
            </a:pPr>
            <a:r>
              <a:rPr lang="tr-TR" dirty="0"/>
              <a:t>Best </a:t>
            </a:r>
            <a:r>
              <a:rPr lang="tr-TR" dirty="0" err="1"/>
              <a:t>for</a:t>
            </a:r>
            <a:r>
              <a:rPr lang="tr-TR" dirty="0"/>
              <a:t> </a:t>
            </a:r>
            <a:r>
              <a:rPr lang="tr-TR" dirty="0" err="1"/>
              <a:t>businesses</a:t>
            </a:r>
            <a:r>
              <a:rPr lang="tr-TR" dirty="0"/>
              <a:t> </a:t>
            </a:r>
            <a:r>
              <a:rPr lang="tr-TR" dirty="0" err="1"/>
              <a:t>looking</a:t>
            </a:r>
            <a:r>
              <a:rPr lang="tr-TR" dirty="0"/>
              <a:t> </a:t>
            </a:r>
            <a:r>
              <a:rPr lang="tr-TR" dirty="0" err="1"/>
              <a:t>for</a:t>
            </a:r>
            <a:r>
              <a:rPr lang="tr-TR" dirty="0"/>
              <a:t> </a:t>
            </a:r>
            <a:r>
              <a:rPr lang="tr-TR" dirty="0" err="1"/>
              <a:t>scalable</a:t>
            </a:r>
            <a:r>
              <a:rPr lang="tr-TR" dirty="0"/>
              <a:t> AI </a:t>
            </a:r>
            <a:r>
              <a:rPr lang="tr-TR" dirty="0" err="1"/>
              <a:t>solutions</a:t>
            </a:r>
            <a:r>
              <a:rPr lang="tr-TR" dirty="0"/>
              <a:t>.</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Manchester </a:t>
            </a:r>
            <a:r>
              <a:rPr lang="en-US" b="0" i="0" dirty="0" err="1">
                <a:solidFill>
                  <a:srgbClr val="223548"/>
                </a:solidFill>
                <a:effectLst/>
                <a:latin typeface="72Brand"/>
              </a:rPr>
              <a:t>Ünv</a:t>
            </a:r>
            <a:r>
              <a:rPr lang="en-US" b="0" i="0" dirty="0">
                <a:solidFill>
                  <a:srgbClr val="223548"/>
                </a:solidFill>
                <a:effectLst/>
                <a:latin typeface="72Brand"/>
              </a:rPr>
              <a:t> - 1950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p>
          <a:p>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a:t>
            </a:r>
            <a:r>
              <a:rPr lang="en-US" b="0" i="0" dirty="0" err="1">
                <a:solidFill>
                  <a:srgbClr val="223548"/>
                </a:solidFill>
                <a:effectLst/>
                <a:latin typeface="72Brand"/>
              </a:rPr>
              <a:t>turing</a:t>
            </a:r>
            <a:r>
              <a:rPr lang="en-US" b="0" i="0" dirty="0">
                <a:solidFill>
                  <a:srgbClr val="223548"/>
                </a:solidFill>
                <a:effectLst/>
                <a:latin typeface="72Brand"/>
              </a:rPr>
              <a:t> </a:t>
            </a:r>
            <a:r>
              <a:rPr lang="en-US" b="0" i="0" dirty="0" err="1">
                <a:solidFill>
                  <a:srgbClr val="223548"/>
                </a:solidFill>
                <a:effectLst/>
                <a:latin typeface="72Brand"/>
              </a:rPr>
              <a:t>testi</a:t>
            </a:r>
            <a:r>
              <a:rPr lang="en-US" b="0" i="0" dirty="0">
                <a:solidFill>
                  <a:srgbClr val="223548"/>
                </a:solidFill>
                <a:effectLst/>
                <a:latin typeface="72Brand"/>
              </a:rPr>
              <a:t>)</a:t>
            </a:r>
          </a:p>
          <a:p>
            <a:endParaRPr lang="en-US" b="0" i="0" dirty="0">
              <a:solidFill>
                <a:srgbClr val="223548"/>
              </a:solidFill>
              <a:effectLst/>
              <a:latin typeface="72Brand"/>
            </a:endParaRPr>
          </a:p>
          <a:p>
            <a:r>
              <a:rPr lang="en-US" b="1" dirty="0" err="1"/>
              <a:t>Karşıt</a:t>
            </a:r>
            <a:r>
              <a:rPr lang="en-US" b="1" dirty="0"/>
              <a:t> </a:t>
            </a:r>
            <a:r>
              <a:rPr lang="en-US" b="1" dirty="0" err="1"/>
              <a:t>görüşler</a:t>
            </a:r>
            <a:r>
              <a:rPr lang="en-US" dirty="0"/>
              <a:t>: </a:t>
            </a:r>
            <a:r>
              <a:rPr lang="tr-TR" dirty="0"/>
              <a:t>bilinç, özgünlükten, ruh </a:t>
            </a:r>
            <a:r>
              <a:rPr lang="en-US" dirty="0"/>
              <a:t> … </a:t>
            </a:r>
            <a:r>
              <a:rPr lang="en-US" dirty="0" err="1"/>
              <a:t>fakat</a:t>
            </a:r>
            <a:r>
              <a:rPr lang="en-US" dirty="0"/>
              <a:t> </a:t>
            </a:r>
            <a:r>
              <a:rPr lang="en-US" b="1" dirty="0" err="1"/>
              <a:t>taklit</a:t>
            </a:r>
            <a:r>
              <a:rPr lang="en-US" b="1" dirty="0"/>
              <a:t> </a:t>
            </a:r>
            <a:r>
              <a:rPr lang="en-US" b="1" dirty="0" err="1"/>
              <a:t>edilebilir</a:t>
            </a:r>
            <a:endParaRPr lang="en-US" b="1"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endParaRPr lang="en-US" b="0" i="0" dirty="0">
              <a:solidFill>
                <a:srgbClr val="223548"/>
              </a:solidFill>
              <a:effectLst/>
              <a:latin typeface="72Brand"/>
            </a:endParaRP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ebicoglu" TargetMode="External"/><Relationship Id="rId3" Type="http://schemas.openxmlformats.org/officeDocument/2006/relationships/image" Target="../media/image2.png"/><Relationship Id="rId7" Type="http://schemas.openxmlformats.org/officeDocument/2006/relationships/image" Target="../media/image57.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0" y="0"/>
            <a:ext cx="12192000" cy="5191032"/>
          </a:xfrm>
        </p:spPr>
        <p:txBody>
          <a:bodyPr anchor="ctr">
            <a:normAutofit/>
          </a:bodyPr>
          <a:lstStyle/>
          <a:p>
            <a:r>
              <a:rPr lang="en-US" sz="8000" b="1" noProof="0" dirty="0">
                <a:latin typeface="Euclid Circular B" panose="020B0504000000000000" pitchFamily="34" charset="0"/>
                <a:ea typeface="Euclid Circular B" panose="020B0504000000000000" pitchFamily="34" charset="0"/>
              </a:rPr>
              <a:t>AI </a:t>
            </a:r>
            <a:r>
              <a:rPr lang="en-US" sz="7200" noProof="0" dirty="0">
                <a:latin typeface="Euclid Circular B Light" panose="020B0304000000000000" pitchFamily="34" charset="0"/>
                <a:ea typeface="Euclid Circular B Light" panose="020B0304000000000000" pitchFamily="34" charset="0"/>
              </a:rPr>
              <a:t>as a Simple</a:t>
            </a:r>
            <a:r>
              <a:rPr lang="en-US" sz="7200" noProof="0" dirty="0">
                <a:latin typeface="Euclid Circular B" panose="020B0504000000000000" pitchFamily="34" charset="0"/>
                <a:ea typeface="Euclid Circular B" panose="020B0504000000000000" pitchFamily="34" charset="0"/>
              </a:rPr>
              <a:t> </a:t>
            </a:r>
            <a:r>
              <a:rPr lang="en-US" sz="8000" b="1" noProof="0" dirty="0">
                <a:latin typeface="Euclid Circular B" panose="020B0504000000000000" pitchFamily="34" charset="0"/>
                <a:ea typeface="Euclid Circular B" panose="020B0504000000000000" pitchFamily="34" charset="0"/>
              </a:rPr>
              <a:t>Developer</a:t>
            </a:r>
          </a:p>
        </p:txBody>
      </p:sp>
      <p:grpSp>
        <p:nvGrpSpPr>
          <p:cNvPr id="8" name="Grup 8">
            <a:extLst>
              <a:ext uri="{FF2B5EF4-FFF2-40B4-BE49-F238E27FC236}">
                <a16:creationId xmlns:a16="http://schemas.microsoft.com/office/drawing/2014/main" id="{1497468A-6058-4CCA-A501-624BC3648B47}"/>
              </a:ext>
            </a:extLst>
          </p:cNvPr>
          <p:cNvGrpSpPr/>
          <p:nvPr/>
        </p:nvGrpSpPr>
        <p:grpSpPr>
          <a:xfrm>
            <a:off x="657360" y="5159722"/>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pic>
        <p:nvPicPr>
          <p:cNvPr id="3074" name="Picture 2" descr="Image">
            <a:extLst>
              <a:ext uri="{FF2B5EF4-FFF2-40B4-BE49-F238E27FC236}">
                <a16:creationId xmlns:a16="http://schemas.microsoft.com/office/drawing/2014/main" id="{33439A1D-C13D-2343-2700-5E6CC7A774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473" b="18311"/>
          <a:stretch/>
        </p:blipFill>
        <p:spPr bwMode="auto">
          <a:xfrm>
            <a:off x="9751417" y="5191032"/>
            <a:ext cx="1950725" cy="1252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457200" y="960631"/>
            <a:ext cx="5638800" cy="5695950"/>
          </a:xfrm>
          <a:prstGeom prst="rect">
            <a:avLst/>
          </a:prstGeom>
        </p:spPr>
      </p:pic>
      <p:pic>
        <p:nvPicPr>
          <p:cNvPr id="4" name="Picture 3">
            <a:extLst>
              <a:ext uri="{FF2B5EF4-FFF2-40B4-BE49-F238E27FC236}">
                <a16:creationId xmlns:a16="http://schemas.microsoft.com/office/drawing/2014/main" id="{7BF200C0-D4AC-4C16-842F-506BE9B43FAB}"/>
              </a:ext>
            </a:extLst>
          </p:cNvPr>
          <p:cNvPicPr>
            <a:picLocks noChangeAspect="1"/>
          </p:cNvPicPr>
          <p:nvPr/>
        </p:nvPicPr>
        <p:blipFill>
          <a:blip r:embed="rId4"/>
          <a:stretch>
            <a:fillRect/>
          </a:stretch>
        </p:blipFill>
        <p:spPr>
          <a:xfrm>
            <a:off x="7730038" y="1983205"/>
            <a:ext cx="3228975" cy="327660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352097" y="960631"/>
            <a:ext cx="8222737" cy="5540266"/>
          </a:xfrm>
          <a:prstGeom prst="rect">
            <a:avLst/>
          </a:prstGeom>
        </p:spPr>
      </p:pic>
      <p:pic>
        <p:nvPicPr>
          <p:cNvPr id="3" name="Picture 2">
            <a:extLst>
              <a:ext uri="{FF2B5EF4-FFF2-40B4-BE49-F238E27FC236}">
                <a16:creationId xmlns:a16="http://schemas.microsoft.com/office/drawing/2014/main" id="{BCF4351A-9892-4CC9-9D60-05048C7358C6}"/>
              </a:ext>
            </a:extLst>
          </p:cNvPr>
          <p:cNvPicPr>
            <a:picLocks noChangeAspect="1"/>
          </p:cNvPicPr>
          <p:nvPr/>
        </p:nvPicPr>
        <p:blipFill>
          <a:blip r:embed="rId4"/>
          <a:stretch>
            <a:fillRect/>
          </a:stretch>
        </p:blipFill>
        <p:spPr>
          <a:xfrm>
            <a:off x="8666102" y="1747837"/>
            <a:ext cx="3286125" cy="3362325"/>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D1F1394-0C9D-49E7-A6EF-501ED8237B39}"/>
              </a:ext>
            </a:extLst>
          </p:cNvPr>
          <p:cNvPicPr>
            <a:picLocks noChangeAspect="1"/>
          </p:cNvPicPr>
          <p:nvPr/>
        </p:nvPicPr>
        <p:blipFill>
          <a:blip r:embed="rId3"/>
          <a:stretch>
            <a:fillRect/>
          </a:stretch>
        </p:blipFill>
        <p:spPr>
          <a:xfrm>
            <a:off x="227501" y="254977"/>
            <a:ext cx="10048875" cy="4800600"/>
          </a:xfrm>
          <a:prstGeom prst="rect">
            <a:avLst/>
          </a:prstGeom>
        </p:spPr>
      </p:pic>
      <p:pic>
        <p:nvPicPr>
          <p:cNvPr id="3" name="Picture 2">
            <a:extLst>
              <a:ext uri="{FF2B5EF4-FFF2-40B4-BE49-F238E27FC236}">
                <a16:creationId xmlns:a16="http://schemas.microsoft.com/office/drawing/2014/main" id="{3E344856-4EC8-41A4-81C5-7EE2039FFB50}"/>
              </a:ext>
            </a:extLst>
          </p:cNvPr>
          <p:cNvPicPr>
            <a:picLocks noChangeAspect="1"/>
          </p:cNvPicPr>
          <p:nvPr/>
        </p:nvPicPr>
        <p:blipFill>
          <a:blip r:embed="rId4"/>
          <a:stretch>
            <a:fillRect/>
          </a:stretch>
        </p:blipFill>
        <p:spPr>
          <a:xfrm>
            <a:off x="9085384" y="3751384"/>
            <a:ext cx="3106615" cy="3106615"/>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518192D-41EE-4049-848C-DBC14F2CBA90}"/>
              </a:ext>
            </a:extLst>
          </p:cNvPr>
          <p:cNvSpPr txBox="1">
            <a:spLocks/>
          </p:cNvSpPr>
          <p:nvPr/>
        </p:nvSpPr>
        <p:spPr>
          <a:xfrm>
            <a:off x="1" y="1"/>
            <a:ext cx="12192000" cy="6873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b="1" dirty="0">
              <a:solidFill>
                <a:srgbClr val="292D33"/>
              </a:solidFill>
              <a:latin typeface="Euclid Circular B" panose="020B0504000000000000" pitchFamily="34" charset="0"/>
            </a:endParaRPr>
          </a:p>
          <a:p>
            <a:pPr algn="ctr"/>
            <a:r>
              <a:rPr lang="en-US" sz="6600" dirty="0">
                <a:solidFill>
                  <a:srgbClr val="0070C0"/>
                </a:solidFill>
                <a:latin typeface="Euclid Circular B" panose="020B0504000000000000" pitchFamily="34" charset="0"/>
                <a:ea typeface="Euclid Circular B" panose="020B0504000000000000" pitchFamily="34" charset="0"/>
              </a:rPr>
              <a:t>Everyday</a:t>
            </a:r>
            <a:r>
              <a:rPr lang="en-US" sz="6600" b="1" dirty="0">
                <a:solidFill>
                  <a:srgbClr val="292D33"/>
                </a:solidFill>
                <a:latin typeface="Euclid Circular B" panose="020B0504000000000000" pitchFamily="34" charset="0"/>
                <a:ea typeface="Euclid Circular B" panose="020B0504000000000000" pitchFamily="34" charset="0"/>
              </a:rPr>
              <a:t> </a:t>
            </a:r>
          </a:p>
          <a:p>
            <a:pPr algn="ctr"/>
            <a:r>
              <a:rPr lang="en-US" sz="6200" dirty="0">
                <a:latin typeface="Euclid Circular B" panose="020B0504000000000000" pitchFamily="34" charset="0"/>
                <a:ea typeface="Euclid Circular B" panose="020B0504000000000000" pitchFamily="34" charset="0"/>
              </a:rPr>
              <a:t>a</a:t>
            </a:r>
            <a:r>
              <a:rPr lang="en-US" sz="6600" dirty="0">
                <a:solidFill>
                  <a:srgbClr val="0070C0"/>
                </a:solidFill>
                <a:latin typeface="Euclid Circular B" panose="020B0504000000000000" pitchFamily="34" charset="0"/>
                <a:ea typeface="Euclid Circular B" panose="020B0504000000000000" pitchFamily="34" charset="0"/>
              </a:rPr>
              <a:t> new AI tool</a:t>
            </a:r>
            <a:r>
              <a:rPr lang="en-US" sz="6600" dirty="0">
                <a:solidFill>
                  <a:srgbClr val="292D33"/>
                </a:solidFill>
                <a:latin typeface="Euclid Circular B" panose="020B0504000000000000" pitchFamily="34" charset="0"/>
                <a:ea typeface="Euclid Circular B" panose="020B0504000000000000" pitchFamily="34" charset="0"/>
              </a:rPr>
              <a:t> </a:t>
            </a:r>
            <a:r>
              <a:rPr lang="en-US" sz="6200" b="1" dirty="0">
                <a:latin typeface="Euclid Circular B" panose="020B0504000000000000" pitchFamily="34" charset="0"/>
                <a:ea typeface="Euclid Circular B" panose="020B0504000000000000" pitchFamily="34" charset="0"/>
              </a:rPr>
              <a:t>comes out</a:t>
            </a:r>
            <a:endParaRPr lang="en-US" sz="6600" b="1" dirty="0">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ea typeface="Euclid Circular B" panose="020B0504000000000000" pitchFamily="34" charset="0"/>
              </a:rPr>
              <a:t>I’m</a:t>
            </a:r>
            <a:r>
              <a:rPr lang="en-US" sz="6600" b="1" dirty="0">
                <a:solidFill>
                  <a:srgbClr val="292D33"/>
                </a:solidFill>
                <a:latin typeface="Euclid Circular B" panose="020B0504000000000000" pitchFamily="34" charset="0"/>
                <a:ea typeface="Euclid Circular B" panose="020B0504000000000000" pitchFamily="34" charset="0"/>
              </a:rPr>
              <a:t> </a:t>
            </a:r>
            <a:r>
              <a:rPr lang="en-US" sz="6600" dirty="0">
                <a:solidFill>
                  <a:srgbClr val="0070C0"/>
                </a:solidFill>
                <a:latin typeface="Euclid Circular B" panose="020B0504000000000000" pitchFamily="34" charset="0"/>
                <a:ea typeface="Euclid Circular B" panose="020B0504000000000000" pitchFamily="34" charset="0"/>
              </a:rPr>
              <a:t>confused</a:t>
            </a:r>
            <a:endParaRPr lang="en-US" sz="6600" dirty="0">
              <a:solidFill>
                <a:srgbClr val="292D33"/>
              </a:solidFill>
              <a:latin typeface="Euclid Circular B" panose="020B0504000000000000" pitchFamily="34" charset="0"/>
              <a:ea typeface="Euclid Circular B" panose="020B0504000000000000" pitchFamily="34" charset="0"/>
            </a:endParaRPr>
          </a:p>
          <a:p>
            <a:pPr algn="ctr"/>
            <a:r>
              <a:rPr lang="en-US" sz="6600" b="1" dirty="0">
                <a:solidFill>
                  <a:srgbClr val="292D33"/>
                </a:solidFill>
                <a:latin typeface="Euclid Circular B" panose="020B0504000000000000" pitchFamily="34" charset="0"/>
                <a:ea typeface="Euclid Circular B" panose="020B0504000000000000" pitchFamily="34" charset="0"/>
              </a:rPr>
              <a:t>I don't know where to start</a:t>
            </a:r>
            <a:endParaRPr lang="tr-TR" sz="3200" dirty="0"/>
          </a:p>
        </p:txBody>
      </p:sp>
    </p:spTree>
    <p:extLst>
      <p:ext uri="{BB962C8B-B14F-4D97-AF65-F5344CB8AC3E}">
        <p14:creationId xmlns:p14="http://schemas.microsoft.com/office/powerpoint/2010/main" val="329905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C86FCD8-2C41-4A65-90A3-4B0408B9B6CE}"/>
              </a:ext>
            </a:extLst>
          </p:cNvPr>
          <p:cNvPicPr>
            <a:picLocks noChangeAspect="1"/>
          </p:cNvPicPr>
          <p:nvPr/>
        </p:nvPicPr>
        <p:blipFill>
          <a:blip r:embed="rId3"/>
          <a:stretch>
            <a:fillRect/>
          </a:stretch>
        </p:blipFill>
        <p:spPr>
          <a:xfrm>
            <a:off x="909637" y="847725"/>
            <a:ext cx="10372725" cy="5162550"/>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am-i-behind-ai">
            <a:hlinkClick r:id="" action="ppaction://media"/>
            <a:extLst>
              <a:ext uri="{FF2B5EF4-FFF2-40B4-BE49-F238E27FC236}">
                <a16:creationId xmlns:a16="http://schemas.microsoft.com/office/drawing/2014/main" id="{6BEFA2A8-D63F-4062-8B5F-416EA715C3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7743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82795" y="226402"/>
            <a:ext cx="8915903" cy="63736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601E16E3-6CEB-4600-BB59-2FAED4BB575E}"/>
              </a:ext>
            </a:extLst>
          </p:cNvPr>
          <p:cNvPicPr>
            <a:picLocks noChangeAspect="1"/>
          </p:cNvPicPr>
          <p:nvPr/>
        </p:nvPicPr>
        <p:blipFill>
          <a:blip r:embed="rId4"/>
          <a:stretch>
            <a:fillRect/>
          </a:stretch>
        </p:blipFill>
        <p:spPr>
          <a:xfrm>
            <a:off x="9100562" y="1833562"/>
            <a:ext cx="3091438" cy="3054961"/>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32622" y="137830"/>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332622" y="1026304"/>
            <a:ext cx="7954735" cy="5693866"/>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an AI powered .NET 9 console app.</a:t>
            </a:r>
            <a:br>
              <a:rPr lang="en-US" sz="2800" dirty="0">
                <a:latin typeface="Euclid Circular B" panose="020B0504000000000000"/>
              </a:rPr>
            </a:br>
            <a:r>
              <a:rPr lang="en-US" sz="2800" dirty="0">
                <a:latin typeface="Euclid Circular B" panose="020B0504000000000000"/>
              </a:rPr>
              <a:t>It’ll give image ratings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pic>
        <p:nvPicPr>
          <p:cNvPr id="3" name="Picture 2">
            <a:extLst>
              <a:ext uri="{FF2B5EF4-FFF2-40B4-BE49-F238E27FC236}">
                <a16:creationId xmlns:a16="http://schemas.microsoft.com/office/drawing/2014/main" id="{E3C61BF4-B136-4949-B2C3-AD8257DDEB3C}"/>
              </a:ext>
            </a:extLst>
          </p:cNvPr>
          <p:cNvPicPr>
            <a:picLocks noChangeAspect="1"/>
          </p:cNvPicPr>
          <p:nvPr/>
        </p:nvPicPr>
        <p:blipFill>
          <a:blip r:embed="rId3"/>
          <a:stretch>
            <a:fillRect/>
          </a:stretch>
        </p:blipFill>
        <p:spPr>
          <a:xfrm>
            <a:off x="8632371" y="1026304"/>
            <a:ext cx="3352855" cy="4326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6240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553869"/>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grpSp>
        <p:nvGrpSpPr>
          <p:cNvPr id="28" name="Group 27">
            <a:extLst>
              <a:ext uri="{FF2B5EF4-FFF2-40B4-BE49-F238E27FC236}">
                <a16:creationId xmlns:a16="http://schemas.microsoft.com/office/drawing/2014/main" id="{10FCD957-C221-EC92-189A-1DB50F03022F}"/>
              </a:ext>
            </a:extLst>
          </p:cNvPr>
          <p:cNvGrpSpPr/>
          <p:nvPr/>
        </p:nvGrpSpPr>
        <p:grpSpPr>
          <a:xfrm>
            <a:off x="127089" y="560309"/>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0"/>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1"/>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accent1">
                    <a:lumMod val="60000"/>
                    <a:lumOff val="40000"/>
                  </a:schemeClr>
                </a:solidFill>
                <a:latin typeface="Euclid Circular B" panose="020B0504000000000000" pitchFamily="34" charset="0"/>
                <a:ea typeface="Euclid Circular B" panose="020B0504000000000000" pitchFamily="34" charset="0"/>
              </a:rPr>
              <a:t>Alper E</a:t>
            </a:r>
            <a:r>
              <a:rPr lang="en-US" b="1" dirty="0">
                <a:solidFill>
                  <a:schemeClr val="accent1">
                    <a:lumMod val="60000"/>
                    <a:lumOff val="40000"/>
                  </a:schemeClr>
                </a:solidFill>
                <a:latin typeface="Euclid Circular B" panose="020B0504000000000000" pitchFamily="34" charset="0"/>
                <a:ea typeface="Euclid Circular B" panose="020B0504000000000000" pitchFamily="34" charset="0"/>
              </a:rPr>
              <a:t>BİÇOĞLU</a:t>
            </a:r>
            <a:endParaRPr lang="en-US" b="1" noProof="0" dirty="0">
              <a:solidFill>
                <a:schemeClr val="accent1">
                  <a:lumMod val="60000"/>
                  <a:lumOff val="40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9"/>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accent1">
                    <a:lumMod val="60000"/>
                    <a:lumOff val="40000"/>
                  </a:schemeClr>
                </a:solidFill>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solidFill>
                  <a:schemeClr val="accent1">
                    <a:lumMod val="60000"/>
                    <a:lumOff val="40000"/>
                  </a:schemeClr>
                </a:solidFill>
                <a:latin typeface="Euclid Circular B" panose="020B0504000000000000" pitchFamily="34" charset="0"/>
                <a:ea typeface="Euclid Circular B" panose="020B0504000000000000" pitchFamily="34" charset="0"/>
              </a:rPr>
              <a:t>Presentation</a:t>
            </a:r>
            <a:r>
              <a:rPr lang="en-US" sz="3200" b="1" dirty="0">
                <a:latin typeface="Euclid Circular B" panose="020B0504000000000000" pitchFamily="34" charset="0"/>
                <a:ea typeface="Euclid Circular B" panose="020B0504000000000000" pitchFamily="34" charset="0"/>
              </a:rPr>
              <a:t>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dirty="0">
                <a:solidFill>
                  <a:schemeClr val="tx1">
                    <a:lumMod val="85000"/>
                    <a:lumOff val="1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solidFill>
                  <a:schemeClr val="tx1">
                    <a:lumMod val="50000"/>
                    <a:lumOff val="50000"/>
                  </a:schemeClr>
                </a:solidFill>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535785"/>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25414</TotalTime>
  <Words>2712</Words>
  <Application>Microsoft Office PowerPoint</Application>
  <PresentationFormat>Widescreen</PresentationFormat>
  <Paragraphs>297</Paragraphs>
  <Slides>32</Slides>
  <Notes>29</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72Brand</vt:lpstr>
      <vt:lpstr>Arial</vt:lpstr>
      <vt:lpstr>Calibri</vt:lpstr>
      <vt:lpstr>Calibri Light</vt:lpstr>
      <vt:lpstr>Euclid Circular B</vt:lpstr>
      <vt:lpstr>Euclid Circular B Light</vt:lpstr>
      <vt:lpstr>Lexend</vt:lpstr>
      <vt:lpstr>Poppins</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1159</cp:revision>
  <dcterms:created xsi:type="dcterms:W3CDTF">2022-02-27T10:42:11Z</dcterms:created>
  <dcterms:modified xsi:type="dcterms:W3CDTF">2025-02-07T17:36:48Z</dcterms:modified>
</cp:coreProperties>
</file>